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56" r:id="rId5"/>
    <p:sldId id="257" r:id="rId6"/>
    <p:sldId id="263" r:id="rId7"/>
    <p:sldId id="262" r:id="rId8"/>
    <p:sldId id="264" r:id="rId9"/>
    <p:sldId id="265" r:id="rId10"/>
    <p:sldId id="258" r:id="rId11"/>
    <p:sldId id="267" r:id="rId12"/>
    <p:sldId id="268" r:id="rId13"/>
    <p:sldId id="269" r:id="rId14"/>
    <p:sldId id="270" r:id="rId15"/>
    <p:sldId id="259" r:id="rId16"/>
    <p:sldId id="260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984AD1-8BA7-2764-0A4F-692C3AE3648C}" v="36" dt="2020-04-21T16:01:06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66157" autoAdjust="0"/>
  </p:normalViewPr>
  <p:slideViewPr>
    <p:cSldViewPr snapToGrid="0" snapToObjects="1">
      <p:cViewPr varScale="1">
        <p:scale>
          <a:sx n="82" d="100"/>
          <a:sy n="82" d="100"/>
        </p:scale>
        <p:origin x="8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0475E-EEC7-4147-8743-8D6774E15E8D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222C7-D12D-4031-A358-936AB21E5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01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7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66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MANUFACTURING JOBS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Assembly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Equipment Operator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Maintenance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Engineers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Scientists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Accountants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Teachers</a:t>
            </a:r>
          </a:p>
          <a:p>
            <a:endParaRPr lang="en-US" dirty="0"/>
          </a:p>
          <a:p>
            <a:r>
              <a:rPr lang="en-US" dirty="0"/>
              <a:t>--</a:t>
            </a:r>
          </a:p>
          <a:p>
            <a:endParaRPr lang="en-US" dirty="0"/>
          </a:p>
          <a:p>
            <a:r>
              <a:rPr lang="en-US" dirty="0"/>
              <a:t>SKILLS</a:t>
            </a:r>
          </a:p>
          <a:p>
            <a:r>
              <a:rPr lang="en-US" dirty="0"/>
              <a:t> - Machinery operation</a:t>
            </a:r>
          </a:p>
          <a:p>
            <a:r>
              <a:rPr lang="en-US" dirty="0"/>
              <a:t> - CNC programming, CAD</a:t>
            </a:r>
          </a:p>
          <a:p>
            <a:r>
              <a:rPr lang="en-US" dirty="0"/>
              <a:t> - Computer use</a:t>
            </a:r>
          </a:p>
          <a:p>
            <a:r>
              <a:rPr lang="en-US" dirty="0"/>
              <a:t> - Teamwork and communication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5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2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https://media.bizj.us/view/img/2122221/bosch-rexroth-2*1200xx2100-1181-0-108.jpg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03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https://www.google.com/url?sa=i&amp;url=https%3A%2F%2Fwww.aberdeen.com%2Fopspro-essentials%2Findustry-4-0-industrial-iot-manufacturing-sneak-peek%2F&amp;psig=AOvVaw1CJtrKC-rfWX4R0NfqKNV7&amp;ust=158775014729600 0&amp;source=</a:t>
            </a:r>
            <a:r>
              <a:rPr lang="en-US" dirty="0" err="1"/>
              <a:t>images&amp;cd</a:t>
            </a:r>
            <a:r>
              <a:rPr lang="en-US" dirty="0"/>
              <a:t>=</a:t>
            </a:r>
            <a:r>
              <a:rPr lang="en-US" dirty="0" err="1"/>
              <a:t>vfe&amp;ved</a:t>
            </a:r>
            <a:r>
              <a:rPr lang="en-US" dirty="0"/>
              <a:t>=0CAIQjRxqFwoTCNChiraM_-gCFQAAAAAdAAAAABAO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81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222C7-D12D-4031-A358-936AB21E59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25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4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0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0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30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0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48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3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68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2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9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745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757137-8A1D-426B-B2F1-D8CF089CD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1" r="12766"/>
          <a:stretch/>
        </p:blipFill>
        <p:spPr>
          <a:xfrm>
            <a:off x="-18035" y="-180091"/>
            <a:ext cx="12192000" cy="70380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162861-D2EE-487C-8D5F-AFEB6494D537}"/>
              </a:ext>
            </a:extLst>
          </p:cNvPr>
          <p:cNvSpPr/>
          <p:nvPr/>
        </p:nvSpPr>
        <p:spPr>
          <a:xfrm>
            <a:off x="-36070" y="-180092"/>
            <a:ext cx="12191999" cy="70380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EDC3F9-BBE3-45A8-BBC7-E154E21D9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090890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6E2E58-6A46-CE49-BAC5-32DDBF1C1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4074568"/>
            <a:ext cx="10225530" cy="147501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is Manufacturing?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D4E187-EF72-3F46-BCD9-6ADF2A24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5549582"/>
            <a:ext cx="10225530" cy="98367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Clemson University</a:t>
            </a:r>
          </a:p>
          <a:p>
            <a:r>
              <a:rPr lang="en-US" dirty="0">
                <a:solidFill>
                  <a:schemeClr val="bg1"/>
                </a:solidFill>
              </a:rPr>
              <a:t>CENTER FOR ADVANCED MANUFACTURING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88C307-2BF9-4B4D-9B07-CFA1421DD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87" y="478151"/>
            <a:ext cx="2411748" cy="5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2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D693B-D8CD-F544-ABBA-8AB97AD6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Manufacturing?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11E85-DEA9-459A-90AC-8D8AC382AD29}"/>
              </a:ext>
            </a:extLst>
          </p:cNvPr>
          <p:cNvSpPr txBox="1"/>
          <p:nvPr/>
        </p:nvSpPr>
        <p:spPr>
          <a:xfrm>
            <a:off x="1537253" y="2170043"/>
            <a:ext cx="9753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rial Black" panose="020B0A04020102020204" pitchFamily="34" charset="0"/>
              </a:rPr>
              <a:t>Manufacturing is the making of goods by hand or by machine for sale to a customer.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9B5DD-B7FF-4AAA-827B-0110FD3D8A2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13987" y="902305"/>
            <a:ext cx="2411748" cy="5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9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picture containing building, outdoor, fence, man&#10;&#10;Description automatically generated">
            <a:extLst>
              <a:ext uri="{FF2B5EF4-FFF2-40B4-BE49-F238E27FC236}">
                <a16:creationId xmlns:a16="http://schemas.microsoft.com/office/drawing/2014/main" id="{8B1CBDE9-4895-4DD3-9933-9418622E9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3" r="6430" b="-1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85D580-B874-46B0-9CE9-995DF6F82655}"/>
              </a:ext>
            </a:extLst>
          </p:cNvPr>
          <p:cNvSpPr txBox="1"/>
          <p:nvPr/>
        </p:nvSpPr>
        <p:spPr>
          <a:xfrm>
            <a:off x="675862" y="5060697"/>
            <a:ext cx="690438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latin typeface="Arial Black" panose="020B0A04020102020204" pitchFamily="34" charset="0"/>
              </a:rPr>
              <a:t>Manufacturing…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14E9F5-1D2A-474B-9D06-0B3161005DD1}"/>
              </a:ext>
            </a:extLst>
          </p:cNvPr>
          <p:cNvSpPr txBox="1"/>
          <p:nvPr/>
        </p:nvSpPr>
        <p:spPr>
          <a:xfrm>
            <a:off x="8488721" y="1071418"/>
            <a:ext cx="324678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dirty="0">
                <a:latin typeface="Arial Black" panose="020B0A04020102020204" pitchFamily="34" charset="0"/>
              </a:rPr>
              <a:t>… usually takes place in a plant or factory.</a:t>
            </a:r>
          </a:p>
        </p:txBody>
      </p:sp>
    </p:spTree>
    <p:extLst>
      <p:ext uri="{BB962C8B-B14F-4D97-AF65-F5344CB8AC3E}">
        <p14:creationId xmlns:p14="http://schemas.microsoft.com/office/powerpoint/2010/main" val="141089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7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19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5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CBDE9-4895-4DD3-9933-9418622E9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8" t="9660" r="24594" b="686"/>
          <a:stretch/>
        </p:blipFill>
        <p:spPr>
          <a:xfrm>
            <a:off x="20" y="0"/>
            <a:ext cx="7537683" cy="6857999"/>
          </a:xfrm>
          <a:prstGeom prst="rect">
            <a:avLst/>
          </a:prstGeom>
        </p:spPr>
      </p:pic>
      <p:sp>
        <p:nvSpPr>
          <p:cNvPr id="38" name="Rectangle 29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F3E216-9322-42F6-B434-D1DA7219D6E9}"/>
              </a:ext>
            </a:extLst>
          </p:cNvPr>
          <p:cNvSpPr txBox="1"/>
          <p:nvPr/>
        </p:nvSpPr>
        <p:spPr>
          <a:xfrm>
            <a:off x="8488721" y="1071418"/>
            <a:ext cx="32467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dirty="0">
                <a:latin typeface="Arial Black" panose="020B0A04020102020204" pitchFamily="34" charset="0"/>
              </a:rPr>
              <a:t>… uses people and machines to make finished products.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72E7C7-D1AE-4F59-AD63-485F4E81AB5F}"/>
              </a:ext>
            </a:extLst>
          </p:cNvPr>
          <p:cNvSpPr txBox="1"/>
          <p:nvPr/>
        </p:nvSpPr>
        <p:spPr>
          <a:xfrm>
            <a:off x="675862" y="394335"/>
            <a:ext cx="690438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latin typeface="Arial Black" panose="020B0A04020102020204" pitchFamily="34" charset="0"/>
              </a:rPr>
              <a:t>Manufacturing…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962386-1693-4275-B539-6A4D500F5E8D}"/>
              </a:ext>
            </a:extLst>
          </p:cNvPr>
          <p:cNvSpPr txBox="1"/>
          <p:nvPr/>
        </p:nvSpPr>
        <p:spPr>
          <a:xfrm>
            <a:off x="8109235" y="863695"/>
            <a:ext cx="3511233" cy="377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endParaRPr lang="en-US" sz="3600" cap="all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3153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CBDE9-4895-4DD3-9933-9418622E9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75" t="2348" r="9818" b="2348"/>
          <a:stretch/>
        </p:blipFill>
        <p:spPr>
          <a:xfrm>
            <a:off x="20" y="0"/>
            <a:ext cx="7537685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7F2780-C38A-4992-B2C2-81A829F26CEC}"/>
              </a:ext>
            </a:extLst>
          </p:cNvPr>
          <p:cNvSpPr txBox="1"/>
          <p:nvPr/>
        </p:nvSpPr>
        <p:spPr>
          <a:xfrm>
            <a:off x="675862" y="5663146"/>
            <a:ext cx="690438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latin typeface="Arial Black" panose="020B0A04020102020204" pitchFamily="34" charset="0"/>
              </a:rPr>
              <a:t>Manufacturing…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50385C-BD8B-44B0-9E0D-C392C00F6F5F}"/>
              </a:ext>
            </a:extLst>
          </p:cNvPr>
          <p:cNvSpPr txBox="1"/>
          <p:nvPr/>
        </p:nvSpPr>
        <p:spPr>
          <a:xfrm>
            <a:off x="8488721" y="1071418"/>
            <a:ext cx="32467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dirty="0">
                <a:latin typeface="Arial Black" panose="020B0A04020102020204" pitchFamily="34" charset="0"/>
              </a:rPr>
              <a:t>… focuses on producing large numbers of a product. </a:t>
            </a:r>
          </a:p>
        </p:txBody>
      </p:sp>
    </p:spTree>
    <p:extLst>
      <p:ext uri="{BB962C8B-B14F-4D97-AF65-F5344CB8AC3E}">
        <p14:creationId xmlns:p14="http://schemas.microsoft.com/office/powerpoint/2010/main" val="989006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o Invented Ice Cream? The One Question in All Our Minds ...">
            <a:extLst>
              <a:ext uri="{FF2B5EF4-FFF2-40B4-BE49-F238E27FC236}">
                <a16:creationId xmlns:a16="http://schemas.microsoft.com/office/drawing/2014/main" id="{4349A204-79CF-4133-9357-1BF4B7325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76" y="912096"/>
            <a:ext cx="3057838" cy="526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511E85-DEA9-459A-90AC-8D8AC382AD29}"/>
              </a:ext>
            </a:extLst>
          </p:cNvPr>
          <p:cNvSpPr txBox="1"/>
          <p:nvPr/>
        </p:nvSpPr>
        <p:spPr>
          <a:xfrm>
            <a:off x="3578014" y="2170043"/>
            <a:ext cx="79380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rial Black" panose="020B0A04020102020204" pitchFamily="34" charset="0"/>
              </a:rPr>
              <a:t>HOW WOULD YOU MANUFACTURE 100 ICE CREAM CONES?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9B5DD-B7FF-4AAA-827B-0110FD3D8A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13987" y="902305"/>
            <a:ext cx="2411748" cy="5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1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D693B-D8CD-F544-ABBA-8AB97AD6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DO Manufacturing jobs look like today?</a:t>
            </a:r>
          </a:p>
        </p:txBody>
      </p:sp>
      <p:pic>
        <p:nvPicPr>
          <p:cNvPr id="1026" name="Picture 2" descr="Past Patriotism: A Coalition To Train Veterans for Manufacturing Jobs">
            <a:extLst>
              <a:ext uri="{FF2B5EF4-FFF2-40B4-BE49-F238E27FC236}">
                <a16:creationId xmlns:a16="http://schemas.microsoft.com/office/drawing/2014/main" id="{749B0196-7550-477C-8A11-463968BF3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3" r="8770" b="-1"/>
          <a:stretch/>
        </p:blipFill>
        <p:spPr bwMode="auto">
          <a:xfrm>
            <a:off x="20" y="10"/>
            <a:ext cx="753768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4919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29E1CC-3D14-482B-B90E-2590ABB3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DO Manufacturing jobs look like today?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78577-77AD-411B-A905-8D474312D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7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20581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29E1CC-3D14-482B-B90E-2590ABB3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DO Manufacturing jobs look like today?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78577-77AD-411B-A905-8D474312D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225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80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29E1CC-3D14-482B-B90E-2590ABB3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DO Manufacturing jobs look like today?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78577-77AD-411B-A905-8D474312D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97" r="736" b="-1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5001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29E1CC-3D14-482B-B90E-2590ABB3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DO Manufacturing jobs look like today?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78577-77AD-411B-A905-8D474312D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69" r="2306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827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3" name="Rectangle 7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4" name="Rectangle 7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5" name="Rectangle 7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6" name="Rectangle 78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57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D693B-D8CD-F544-ABBA-8AB97AD6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What Challenges do manufacturing workers face?</a:t>
            </a:r>
          </a:p>
        </p:txBody>
      </p:sp>
      <p:sp>
        <p:nvSpPr>
          <p:cNvPr id="2058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Bosch adding jobs, investing $13.3M at Lincolnton plant near ...">
            <a:extLst>
              <a:ext uri="{FF2B5EF4-FFF2-40B4-BE49-F238E27FC236}">
                <a16:creationId xmlns:a16="http://schemas.microsoft.com/office/drawing/2014/main" id="{5D668442-7EB0-4DFE-B0F4-748147692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9" r="21156"/>
          <a:stretch/>
        </p:blipFill>
        <p:spPr bwMode="auto">
          <a:xfrm>
            <a:off x="4654295" y="10"/>
            <a:ext cx="75377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70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3772EE4-ED5E-4D3A-A306-B22CF8667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D693B-D8CD-F544-ABBA-8AB97AD6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80" y="944752"/>
            <a:ext cx="3259016" cy="14626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MANUFACTURING IS CHANGING…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0058680-D07C-4893-B2B7-91543F18A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EE54A6FE-D8CB-48A3-900B-053D4EBD3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BFD961AB-CE48-4495-8D5A-27CBDD7F4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513" y="2536031"/>
            <a:ext cx="3123783" cy="3671936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It used to take lots of time, resources and manpower to make products</a:t>
            </a:r>
          </a:p>
          <a:p>
            <a:r>
              <a:rPr lang="en-US" dirty="0">
                <a:solidFill>
                  <a:srgbClr val="FFFFFF"/>
                </a:solidFill>
              </a:rPr>
              <a:t>Access to power enabled us to employ machines and produce at scale</a:t>
            </a:r>
          </a:p>
          <a:p>
            <a:r>
              <a:rPr lang="en-US" dirty="0">
                <a:solidFill>
                  <a:srgbClr val="FFFFFF"/>
                </a:solidFill>
              </a:rPr>
              <a:t>Computers allowed human workers to conduct more complex jobs</a:t>
            </a:r>
          </a:p>
          <a:p>
            <a:r>
              <a:rPr lang="en-US" dirty="0">
                <a:solidFill>
                  <a:srgbClr val="FFFFFF"/>
                </a:solidFill>
              </a:rPr>
              <a:t>Today, connected systems allow us to produce products cheaper, faster and at greater scale</a:t>
            </a:r>
          </a:p>
        </p:txBody>
      </p:sp>
      <p:pic>
        <p:nvPicPr>
          <p:cNvPr id="2052" name="Picture 4" descr="Industry 4.0 and Industrial IoT in Manufacturing: A Sneak Peek ...">
            <a:extLst>
              <a:ext uri="{FF2B5EF4-FFF2-40B4-BE49-F238E27FC236}">
                <a16:creationId xmlns:a16="http://schemas.microsoft.com/office/drawing/2014/main" id="{EE5DF7A7-01EA-4479-AB12-1EB0226EF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" r="6847"/>
          <a:stretch/>
        </p:blipFill>
        <p:spPr bwMode="auto">
          <a:xfrm>
            <a:off x="4241830" y="696897"/>
            <a:ext cx="7503636" cy="578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63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D693B-D8CD-F544-ABBA-8AB97AD6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AHEAD…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11E85-DEA9-459A-90AC-8D8AC382AD29}"/>
              </a:ext>
            </a:extLst>
          </p:cNvPr>
          <p:cNvSpPr txBox="1"/>
          <p:nvPr/>
        </p:nvSpPr>
        <p:spPr>
          <a:xfrm>
            <a:off x="1537253" y="2170043"/>
            <a:ext cx="9753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rial Black" panose="020B0A04020102020204" pitchFamily="34" charset="0"/>
              </a:rPr>
              <a:t>WHAT WILL MANUFACTURING LOOK LIKE IN 50 YEARS?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9B5DD-B7FF-4AAA-827B-0110FD3D8A2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13987" y="902305"/>
            <a:ext cx="2411748" cy="5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2905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213B32"/>
      </a:dk2>
      <a:lt2>
        <a:srgbClr val="E8E2E2"/>
      </a:lt2>
      <a:accent1>
        <a:srgbClr val="21B1BC"/>
      </a:accent1>
      <a:accent2>
        <a:srgbClr val="14B87F"/>
      </a:accent2>
      <a:accent3>
        <a:srgbClr val="21BA45"/>
      </a:accent3>
      <a:accent4>
        <a:srgbClr val="32BA14"/>
      </a:accent4>
      <a:accent5>
        <a:srgbClr val="77B220"/>
      </a:accent5>
      <a:accent6>
        <a:srgbClr val="A7A512"/>
      </a:accent6>
      <a:hlink>
        <a:srgbClr val="588F2F"/>
      </a:hlink>
      <a:folHlink>
        <a:srgbClr val="7F7F7F"/>
      </a:folHlink>
    </a:clrScheme>
    <a:fontScheme name="Dividend">
      <a:maj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B72B40BCF7F042AA99AA796F0B0572" ma:contentTypeVersion="4" ma:contentTypeDescription="Create a new document." ma:contentTypeScope="" ma:versionID="dcfa002cd1eda7d857d4e9fb3b2cc7c9">
  <xsd:schema xmlns:xsd="http://www.w3.org/2001/XMLSchema" xmlns:xs="http://www.w3.org/2001/XMLSchema" xmlns:p="http://schemas.microsoft.com/office/2006/metadata/properties" xmlns:ns2="b4b830c0-b1a5-4046-8e7e-5c0663589636" targetNamespace="http://schemas.microsoft.com/office/2006/metadata/properties" ma:root="true" ma:fieldsID="85487755851706e4d314724d0a0ab7d5" ns2:_="">
    <xsd:import namespace="b4b830c0-b1a5-4046-8e7e-5c06635896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b830c0-b1a5-4046-8e7e-5c06635896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C002332-EC1F-4344-95FC-B2CD4F2D15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b830c0-b1a5-4046-8e7e-5c06635896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0DB4A7-51E6-4184-9E70-693D08BFA5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FC2CDF-0E58-408D-AA3F-1CFF89B5698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Office PowerPoint</Application>
  <PresentationFormat>Widescreen</PresentationFormat>
  <Paragraphs>51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Avenir Next LT Pro</vt:lpstr>
      <vt:lpstr>Calibri</vt:lpstr>
      <vt:lpstr>Gill Sans MT</vt:lpstr>
      <vt:lpstr>Wingdings 2</vt:lpstr>
      <vt:lpstr>DividendVTI</vt:lpstr>
      <vt:lpstr>What is Manufacturing?</vt:lpstr>
      <vt:lpstr>What is Manufacturing?</vt:lpstr>
      <vt:lpstr>PowerPoint Presentation</vt:lpstr>
      <vt:lpstr>PowerPoint Presentation</vt:lpstr>
      <vt:lpstr>PowerPoint Presentation</vt:lpstr>
      <vt:lpstr>PowerPoint Presentation</vt:lpstr>
      <vt:lpstr>What DO Manufacturing jobs look like today?</vt:lpstr>
      <vt:lpstr>What DO Manufacturing jobs look like today?</vt:lpstr>
      <vt:lpstr>What DO Manufacturing jobs look like today?</vt:lpstr>
      <vt:lpstr>What DO Manufacturing jobs look like today?</vt:lpstr>
      <vt:lpstr>What DO Manufacturing jobs look like today?</vt:lpstr>
      <vt:lpstr>What Challenges do manufacturing workers face?</vt:lpstr>
      <vt:lpstr>MANUFACTURING IS CHANGING… </vt:lpstr>
      <vt:lpstr>THINK AHEAD…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Manufacturing?</dc:title>
  <dc:creator>Paris Stringfellow</dc:creator>
  <cp:lastModifiedBy>Paris Stringfellow</cp:lastModifiedBy>
  <cp:revision>1</cp:revision>
  <dcterms:created xsi:type="dcterms:W3CDTF">2020-04-24T13:50:44Z</dcterms:created>
  <dcterms:modified xsi:type="dcterms:W3CDTF">2020-04-24T13:50:52Z</dcterms:modified>
</cp:coreProperties>
</file>